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50"/>
  </p:notesMasterIdLst>
  <p:sldIdLst>
    <p:sldId id="256" r:id="rId2"/>
    <p:sldId id="258" r:id="rId3"/>
    <p:sldId id="276" r:id="rId4"/>
    <p:sldId id="335" r:id="rId5"/>
    <p:sldId id="260" r:id="rId6"/>
    <p:sldId id="323" r:id="rId7"/>
    <p:sldId id="299" r:id="rId8"/>
    <p:sldId id="319" r:id="rId9"/>
    <p:sldId id="312" r:id="rId10"/>
    <p:sldId id="313" r:id="rId11"/>
    <p:sldId id="336" r:id="rId12"/>
    <p:sldId id="305" r:id="rId13"/>
    <p:sldId id="320" r:id="rId14"/>
    <p:sldId id="357" r:id="rId15"/>
    <p:sldId id="321" r:id="rId16"/>
    <p:sldId id="308" r:id="rId17"/>
    <p:sldId id="337" r:id="rId18"/>
    <p:sldId id="324" r:id="rId19"/>
    <p:sldId id="309" r:id="rId20"/>
    <p:sldId id="318" r:id="rId21"/>
    <p:sldId id="333" r:id="rId22"/>
    <p:sldId id="325" r:id="rId23"/>
    <p:sldId id="348" r:id="rId24"/>
    <p:sldId id="349" r:id="rId25"/>
    <p:sldId id="342" r:id="rId26"/>
    <p:sldId id="352" r:id="rId27"/>
    <p:sldId id="356" r:id="rId28"/>
    <p:sldId id="351" r:id="rId29"/>
    <p:sldId id="354" r:id="rId30"/>
    <p:sldId id="341" r:id="rId31"/>
    <p:sldId id="353" r:id="rId32"/>
    <p:sldId id="327" r:id="rId33"/>
    <p:sldId id="346" r:id="rId34"/>
    <p:sldId id="339" r:id="rId35"/>
    <p:sldId id="340" r:id="rId36"/>
    <p:sldId id="338" r:id="rId37"/>
    <p:sldId id="343" r:id="rId38"/>
    <p:sldId id="344" r:id="rId39"/>
    <p:sldId id="326" r:id="rId40"/>
    <p:sldId id="329" r:id="rId41"/>
    <p:sldId id="317" r:id="rId42"/>
    <p:sldId id="345" r:id="rId43"/>
    <p:sldId id="311" r:id="rId44"/>
    <p:sldId id="334" r:id="rId45"/>
    <p:sldId id="301" r:id="rId46"/>
    <p:sldId id="328" r:id="rId47"/>
    <p:sldId id="310" r:id="rId48"/>
    <p:sldId id="355" r:id="rId49"/>
  </p:sldIdLst>
  <p:sldSz cx="9144000" cy="5143500" type="screen16x9"/>
  <p:notesSz cx="6858000" cy="9144000"/>
  <p:embeddedFontLst>
    <p:embeddedFont>
      <p:font typeface="Biome" panose="020B0503030204020804" pitchFamily="34" charset="0"/>
      <p:regular r:id="rId51"/>
      <p:italic r:id="rId52"/>
    </p:embeddedFont>
    <p:embeddedFont>
      <p:font typeface="Mulish" pitchFamily="2" charset="77"/>
      <p:regular r:id="rId53"/>
      <p:bold r:id="rId54"/>
      <p:italic r:id="rId55"/>
      <p:boldItalic r:id="rId56"/>
    </p:embeddedFont>
    <p:embeddedFont>
      <p:font typeface="Mulish Light" pitchFamily="2" charset="77"/>
      <p:regular r:id="rId57"/>
      <p:bold r:id="rId58"/>
      <p:italic r:id="rId59"/>
      <p:boldItalic r:id="rId60"/>
    </p:embeddedFont>
    <p:embeddedFont>
      <p:font typeface="Mulish SemiBold" pitchFamily="2" charset="77"/>
      <p:regular r:id="rId61"/>
      <p:bold r:id="rId62"/>
      <p:italic r:id="rId63"/>
      <p:boldItalic r:id="rId64"/>
    </p:embeddedFont>
    <p:embeddedFont>
      <p:font typeface="roboto" panose="02000000000000000000" pitchFamily="2" charset="0"/>
      <p:regular r:id="rId65"/>
      <p:bold r:id="rId66"/>
      <p:italic r:id="rId67"/>
      <p:boldItalic r:id="rId68"/>
    </p:embeddedFont>
    <p:embeddedFont>
      <p:font typeface="roboto" panose="02000000000000000000" pitchFamily="2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8">
          <p15:clr>
            <a:srgbClr val="A4A3A4"/>
          </p15:clr>
        </p15:guide>
        <p15:guide id="2" pos="2880">
          <p15:clr>
            <a:srgbClr val="A4A3A4"/>
          </p15:clr>
        </p15:guide>
        <p15:guide id="3" pos="2967">
          <p15:clr>
            <a:srgbClr val="9AA0A6"/>
          </p15:clr>
        </p15:guide>
        <p15:guide id="4" pos="3124">
          <p15:clr>
            <a:srgbClr val="9AA0A6"/>
          </p15:clr>
        </p15:guide>
        <p15:guide id="5" pos="720">
          <p15:clr>
            <a:srgbClr val="9AA0A6"/>
          </p15:clr>
        </p15:guide>
        <p15:guide id="6" pos="360">
          <p15:clr>
            <a:srgbClr val="9AA0A6"/>
          </p15:clr>
        </p15:guide>
        <p15:guide id="7" orient="horz" pos="197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0457E0-5CBF-467E-AD89-A3CB997A4CF9}">
  <a:tblStyle styleId="{A50457E0-5CBF-467E-AD89-A3CB997A4CF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2BD1D48-65C9-410E-8F7A-6F6B7C88F6D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35"/>
    <p:restoredTop sz="94694"/>
  </p:normalViewPr>
  <p:slideViewPr>
    <p:cSldViewPr snapToGrid="0">
      <p:cViewPr varScale="1">
        <p:scale>
          <a:sx n="161" d="100"/>
          <a:sy n="161" d="100"/>
        </p:scale>
        <p:origin x="808" y="200"/>
      </p:cViewPr>
      <p:guideLst>
        <p:guide orient="horz" pos="1628"/>
        <p:guide pos="2880"/>
        <p:guide pos="2967"/>
        <p:guide pos="3124"/>
        <p:guide pos="720"/>
        <p:guide pos="360"/>
        <p:guide orient="horz" pos="19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3.fntdata"/><Relationship Id="rId68" Type="http://schemas.openxmlformats.org/officeDocument/2006/relationships/font" Target="fonts/font18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03f4b4bdb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03f4b4bdb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0545a321fc_0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0545a321fc_0_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4084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0545a321fc_0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0545a321fc_0_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8785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0545a321fc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0545a321fc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1285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0545a321fc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0545a321fc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7735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0545a321fc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0545a321fc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82817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0545a321fc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0545a321fc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9275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0545a321fc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0545a321fc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22000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0545a321fc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0545a321fc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1038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0545a321fc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0545a321fc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72488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0545a321fc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0545a321fc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0075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20a471ecd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20a471ecd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0545a321fc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0545a321fc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6353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0545a321fc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0545a321fc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1307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0545a321fc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0545a321fc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4640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0545a321fc_0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0545a321fc_0_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79223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0545a321fc_0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0545a321fc_0_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4961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0545a321fc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0545a321fc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6028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0545a321fc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0545a321fc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43835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0545a321fc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0545a321fc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942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0545a321fc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0545a321fc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7620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0545a321fc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0545a321fc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3117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20a471ecd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20a471ecd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0545a321fc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0545a321fc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77722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0545a321fc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0545a321fc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53406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0545a321fc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0545a321fc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68371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0545a321fc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0545a321fc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82347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0545a321fc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0545a321fc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2722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0545a321fc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0545a321fc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8976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0545a321fc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0545a321fc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08114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0545a321fc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0545a321fc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08372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0545a321fc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0545a321fc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17833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0545a321fc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0545a321fc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3491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20a471ecd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20a471ecd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33795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0545a321fc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0545a321fc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58305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0545a321fc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0545a321fc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5031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0545a321fc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0545a321fc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08467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0545a321fc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0545a321fc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69049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0545a321fc_0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0545a321fc_0_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2473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110990a4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110990a4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0545a321fc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0545a321fc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38829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0545a321fc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0545a321fc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23905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0545a321fc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0545a321fc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1108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0545a321fc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0545a321fc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0545a321fc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0545a321fc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2583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0545a321fc_0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0545a321fc_0_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0545a321fc_0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0545a321fc_0_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5687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0545a321fc_0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0545a321fc_0_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3150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30600" y="-58525"/>
            <a:ext cx="9205200" cy="524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30600" y="-49650"/>
            <a:ext cx="9205200" cy="5242800"/>
          </a:xfrm>
          <a:prstGeom prst="roundRect">
            <a:avLst>
              <a:gd name="adj" fmla="val 0"/>
            </a:avLst>
          </a:prstGeom>
          <a:solidFill>
            <a:srgbClr val="4990E2">
              <a:alpha val="11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65350" y="1816950"/>
            <a:ext cx="6823200" cy="980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Mulish"/>
              <a:buNone/>
              <a:defRPr sz="3200" b="1">
                <a:latin typeface="Mulish"/>
                <a:ea typeface="Mulish"/>
                <a:cs typeface="Mulish"/>
                <a:sym typeface="Muli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Muli"/>
              <a:buNone/>
              <a:defRPr sz="3200" b="1"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Muli"/>
              <a:buNone/>
              <a:defRPr sz="3200" b="1"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Muli"/>
              <a:buNone/>
              <a:defRPr sz="3200" b="1"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Muli"/>
              <a:buNone/>
              <a:defRPr sz="3200" b="1"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Muli"/>
              <a:buNone/>
              <a:defRPr sz="3200" b="1"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Muli"/>
              <a:buNone/>
              <a:defRPr sz="3200" b="1"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Muli"/>
              <a:buNone/>
              <a:defRPr sz="3200" b="1"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Muli"/>
              <a:buNone/>
              <a:defRPr sz="3200" b="1"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65350" y="2834125"/>
            <a:ext cx="6823200" cy="792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pic>
        <p:nvPicPr>
          <p:cNvPr id="14" name="Google Shape;14;p2" descr="dashhudson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5340" y="907982"/>
            <a:ext cx="1220763" cy="1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-white with logo">
  <p:cSld name="CUSTOM_1_1"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-white">
  <p:cSld name="CUSTOM_1_1_1"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/>
          <p:nvPr/>
        </p:nvSpPr>
        <p:spPr>
          <a:xfrm>
            <a:off x="8027650" y="4779400"/>
            <a:ext cx="1079400" cy="32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 Slide-1">
  <p:cSld name="CUSTOM_2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921100" y="916500"/>
            <a:ext cx="7313400" cy="18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Mulish SemiBold"/>
              <a:buNone/>
              <a:defRPr sz="5200">
                <a:latin typeface="Mulish SemiBold"/>
                <a:ea typeface="Mulish SemiBold"/>
                <a:cs typeface="Mulish SemiBold"/>
                <a:sym typeface="Mulish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Mulish SemiBold"/>
              <a:buNone/>
              <a:defRPr sz="5200">
                <a:latin typeface="Mulish SemiBold"/>
                <a:ea typeface="Mulish SemiBold"/>
                <a:cs typeface="Mulish SemiBold"/>
                <a:sym typeface="Mulish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Mulish SemiBold"/>
              <a:buNone/>
              <a:defRPr sz="5200">
                <a:latin typeface="Mulish SemiBold"/>
                <a:ea typeface="Mulish SemiBold"/>
                <a:cs typeface="Mulish SemiBold"/>
                <a:sym typeface="Mulish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Mulish SemiBold"/>
              <a:buNone/>
              <a:defRPr sz="5200">
                <a:latin typeface="Mulish SemiBold"/>
                <a:ea typeface="Mulish SemiBold"/>
                <a:cs typeface="Mulish SemiBold"/>
                <a:sym typeface="Mulish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Mulish SemiBold"/>
              <a:buNone/>
              <a:defRPr sz="5200">
                <a:latin typeface="Mulish SemiBold"/>
                <a:ea typeface="Mulish SemiBold"/>
                <a:cs typeface="Mulish SemiBold"/>
                <a:sym typeface="Mulish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Mulish SemiBold"/>
              <a:buNone/>
              <a:defRPr sz="5200">
                <a:latin typeface="Mulish SemiBold"/>
                <a:ea typeface="Mulish SemiBold"/>
                <a:cs typeface="Mulish SemiBold"/>
                <a:sym typeface="Mulish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Mulish SemiBold"/>
              <a:buNone/>
              <a:defRPr sz="5200">
                <a:latin typeface="Mulish SemiBold"/>
                <a:ea typeface="Mulish SemiBold"/>
                <a:cs typeface="Mulish SemiBold"/>
                <a:sym typeface="Mulish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Mulish SemiBold"/>
              <a:buNone/>
              <a:defRPr sz="5200">
                <a:latin typeface="Mulish SemiBold"/>
                <a:ea typeface="Mulish SemiBold"/>
                <a:cs typeface="Mulish SemiBold"/>
                <a:sym typeface="Mulish SemiBold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921100" y="2736300"/>
            <a:ext cx="7313400" cy="8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Text Slide-1">
  <p:cSld name="TITLE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ctrTitle"/>
          </p:nvPr>
        </p:nvSpPr>
        <p:spPr>
          <a:xfrm>
            <a:off x="457200" y="452450"/>
            <a:ext cx="8220000" cy="6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Muli"/>
              <a:buNone/>
              <a:defRPr sz="5200"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Muli"/>
              <a:buNone/>
              <a:defRPr sz="5200"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Muli"/>
              <a:buNone/>
              <a:defRPr sz="5200"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Muli"/>
              <a:buNone/>
              <a:defRPr sz="5200"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Muli"/>
              <a:buNone/>
              <a:defRPr sz="5200"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Muli"/>
              <a:buNone/>
              <a:defRPr sz="5200"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Muli"/>
              <a:buNone/>
              <a:defRPr sz="5200"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Muli"/>
              <a:buNone/>
              <a:defRPr sz="5200"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1"/>
          </p:nvPr>
        </p:nvSpPr>
        <p:spPr>
          <a:xfrm>
            <a:off x="457200" y="1152525"/>
            <a:ext cx="5924700" cy="24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48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3854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2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854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2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457200" y="455125"/>
            <a:ext cx="8229600" cy="5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">
  <p:cSld name="CUSTOM_3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2"/>
          <p:cNvSpPr/>
          <p:nvPr/>
        </p:nvSpPr>
        <p:spPr>
          <a:xfrm flipH="1">
            <a:off x="-54950" y="-183625"/>
            <a:ext cx="4628400" cy="5535900"/>
          </a:xfrm>
          <a:prstGeom prst="roundRect">
            <a:avLst>
              <a:gd name="adj" fmla="val 1676"/>
            </a:avLst>
          </a:prstGeom>
          <a:solidFill>
            <a:srgbClr val="FFFFFF"/>
          </a:solidFill>
          <a:ln w="9525" cap="flat" cmpd="sng">
            <a:solidFill>
              <a:srgbClr val="F8F8F8"/>
            </a:solidFill>
            <a:prstDash val="solid"/>
            <a:round/>
            <a:headEnd type="none" w="sm" len="sm"/>
            <a:tailEnd type="none" w="sm" len="sm"/>
          </a:ln>
          <a:effectLst>
            <a:outerShdw blurRad="300038" dist="38100" dir="5400000" algn="bl" rotWithShape="0">
              <a:srgbClr val="4990E2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title"/>
          </p:nvPr>
        </p:nvSpPr>
        <p:spPr>
          <a:xfrm>
            <a:off x="463725" y="445025"/>
            <a:ext cx="3651000" cy="41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Mulish SemiBold"/>
              <a:buNone/>
              <a:defRPr>
                <a:latin typeface="Mulish SemiBold"/>
                <a:ea typeface="Mulish SemiBold"/>
                <a:cs typeface="Mulish SemiBold"/>
                <a:sym typeface="Mulish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Mulish SemiBold"/>
              <a:buNone/>
              <a:defRPr>
                <a:latin typeface="Mulish SemiBold"/>
                <a:ea typeface="Mulish SemiBold"/>
                <a:cs typeface="Mulish SemiBold"/>
                <a:sym typeface="Mulish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Mulish SemiBold"/>
              <a:buNone/>
              <a:defRPr>
                <a:latin typeface="Mulish SemiBold"/>
                <a:ea typeface="Mulish SemiBold"/>
                <a:cs typeface="Mulish SemiBold"/>
                <a:sym typeface="Mulish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Mulish SemiBold"/>
              <a:buNone/>
              <a:defRPr>
                <a:latin typeface="Mulish SemiBold"/>
                <a:ea typeface="Mulish SemiBold"/>
                <a:cs typeface="Mulish SemiBold"/>
                <a:sym typeface="Mulish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Mulish SemiBold"/>
              <a:buNone/>
              <a:defRPr>
                <a:latin typeface="Mulish SemiBold"/>
                <a:ea typeface="Mulish SemiBold"/>
                <a:cs typeface="Mulish SemiBold"/>
                <a:sym typeface="Mulish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Mulish SemiBold"/>
              <a:buNone/>
              <a:defRPr>
                <a:latin typeface="Mulish SemiBold"/>
                <a:ea typeface="Mulish SemiBold"/>
                <a:cs typeface="Mulish SemiBold"/>
                <a:sym typeface="Mulish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Mulish SemiBold"/>
              <a:buNone/>
              <a:defRPr>
                <a:latin typeface="Mulish SemiBold"/>
                <a:ea typeface="Mulish SemiBold"/>
                <a:cs typeface="Mulish SemiBold"/>
                <a:sym typeface="Mulish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Mulish SemiBold"/>
              <a:buNone/>
              <a:defRPr>
                <a:latin typeface="Mulish SemiBold"/>
                <a:ea typeface="Mulish SemiBold"/>
                <a:cs typeface="Mulish SemiBold"/>
                <a:sym typeface="Mulish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-with logo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/>
          <p:nvPr/>
        </p:nvSpPr>
        <p:spPr>
          <a:xfrm>
            <a:off x="-35725" y="-58525"/>
            <a:ext cx="9210300" cy="524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14"/>
          <p:cNvSpPr/>
          <p:nvPr/>
        </p:nvSpPr>
        <p:spPr>
          <a:xfrm>
            <a:off x="-35725" y="-49650"/>
            <a:ext cx="9210300" cy="5242800"/>
          </a:xfrm>
          <a:prstGeom prst="roundRect">
            <a:avLst>
              <a:gd name="adj" fmla="val 0"/>
            </a:avLst>
          </a:prstGeom>
          <a:solidFill>
            <a:srgbClr val="4990E2">
              <a:alpha val="11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1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6"/>
          <p:cNvSpPr txBox="1">
            <a:spLocks noGrp="1"/>
          </p:cNvSpPr>
          <p:nvPr>
            <p:ph type="title"/>
          </p:nvPr>
        </p:nvSpPr>
        <p:spPr>
          <a:xfrm>
            <a:off x="463800" y="445025"/>
            <a:ext cx="821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pic>
        <p:nvPicPr>
          <p:cNvPr id="54" name="Google Shape;54;p16" descr="dashhudson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68400" y="4947833"/>
            <a:ext cx="733624" cy="6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4990E2">
            <a:alpha val="1131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63800" y="445025"/>
            <a:ext cx="821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lish SemiBold"/>
              <a:buNone/>
              <a:defRPr sz="2400">
                <a:solidFill>
                  <a:schemeClr val="dk1"/>
                </a:solidFill>
                <a:latin typeface="Mulish SemiBold"/>
                <a:ea typeface="Mulish SemiBold"/>
                <a:cs typeface="Mulish SemiBold"/>
                <a:sym typeface="Mulish SemiBold"/>
              </a:defRPr>
            </a:lvl1pPr>
            <a:lvl2pPr lvl="1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li"/>
              <a:buNone/>
              <a:defRPr sz="24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li"/>
              <a:buNone/>
              <a:defRPr sz="24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li"/>
              <a:buNone/>
              <a:defRPr sz="24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li"/>
              <a:buNone/>
              <a:defRPr sz="24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li"/>
              <a:buNone/>
              <a:defRPr sz="24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li"/>
              <a:buNone/>
              <a:defRPr sz="24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li"/>
              <a:buNone/>
              <a:defRPr sz="24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li"/>
              <a:buNone/>
              <a:defRPr sz="24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63725" y="1152475"/>
            <a:ext cx="8218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●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lvl="1" indent="-304800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○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lvl="2" indent="-304800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■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lvl="3" indent="-304800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●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lvl="4" indent="-304800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○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lvl="5" indent="-304800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■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lvl="6" indent="-304800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●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lvl="7" indent="-304800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○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lvl="8" indent="-304800" rtl="0">
              <a:lnSpc>
                <a:spcPct val="12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Mulish"/>
              <a:buChar char="■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  <p:pic>
        <p:nvPicPr>
          <p:cNvPr id="8" name="Google Shape;8;p1" descr="dashhudson.pdf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268400" y="4947833"/>
            <a:ext cx="733624" cy="69043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8" r:id="rId6"/>
    <p:sldLayoutId id="2147483659" r:id="rId7"/>
    <p:sldLayoutId id="2147483660" r:id="rId8"/>
    <p:sldLayoutId id="2147483662" r:id="rId9"/>
    <p:sldLayoutId id="2147483663" r:id="rId10"/>
    <p:sldLayoutId id="214748366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92">
          <p15:clr>
            <a:srgbClr val="EA4335"/>
          </p15:clr>
        </p15:guide>
        <p15:guide id="2" pos="5469">
          <p15:clr>
            <a:srgbClr val="EA4335"/>
          </p15:clr>
        </p15:guide>
        <p15:guide id="3" orient="horz" pos="280">
          <p15:clr>
            <a:srgbClr val="EA4335"/>
          </p15:clr>
        </p15:guide>
        <p15:guide id="4" orient="horz" pos="287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/>
          <p:nvPr/>
        </p:nvSpPr>
        <p:spPr>
          <a:xfrm>
            <a:off x="463725" y="445025"/>
            <a:ext cx="8218200" cy="41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latin typeface="Mulish"/>
                <a:ea typeface="Mulish"/>
                <a:cs typeface="Mulish"/>
                <a:sym typeface="Mulish"/>
              </a:rPr>
              <a:t>DevSecOps Deciphered </a:t>
            </a:r>
            <a:endParaRPr sz="3200" b="1"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latin typeface="Mulish"/>
                <a:ea typeface="Mulish"/>
                <a:cs typeface="Mulish"/>
                <a:sym typeface="Mulish"/>
              </a:rPr>
              <a:t>AtlSecCon 2023</a:t>
            </a: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63" name="Google Shape;63;p19" descr="dashhudson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715" y="907982"/>
            <a:ext cx="1220763" cy="1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9"/>
          <p:cNvSpPr txBox="1"/>
          <p:nvPr/>
        </p:nvSpPr>
        <p:spPr>
          <a:xfrm>
            <a:off x="1163600" y="3841050"/>
            <a:ext cx="34083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sh SemiBold"/>
                <a:ea typeface="Mulish SemiBold"/>
                <a:cs typeface="Mulish SemiBold"/>
                <a:sym typeface="Mulish SemiBold"/>
              </a:rPr>
              <a:t>Sunny Jamwal</a:t>
            </a:r>
            <a:endParaRPr sz="1000">
              <a:latin typeface="Mulish SemiBold"/>
              <a:ea typeface="Mulish SemiBold"/>
              <a:cs typeface="Mulish SemiBold"/>
              <a:sym typeface="Mulish SemiBold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sh Light"/>
                <a:ea typeface="Mulish Light"/>
                <a:cs typeface="Mulish Light"/>
                <a:sym typeface="Mulish Light"/>
              </a:rPr>
              <a:t>Director of CyberSecurity</a:t>
            </a:r>
            <a:endParaRPr sz="1000">
              <a:latin typeface="Mulish Light"/>
              <a:ea typeface="Mulish Light"/>
              <a:cs typeface="Mulish Light"/>
              <a:sym typeface="Mulish Light"/>
            </a:endParaRPr>
          </a:p>
        </p:txBody>
      </p:sp>
      <p:pic>
        <p:nvPicPr>
          <p:cNvPr id="65" name="Google Shape;65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727" y="3841050"/>
            <a:ext cx="556500" cy="556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6" name="Google Shape;6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725" y="3841050"/>
            <a:ext cx="556500" cy="55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2"/>
          <p:cNvSpPr txBox="1">
            <a:spLocks noGrp="1"/>
          </p:cNvSpPr>
          <p:nvPr>
            <p:ph type="title"/>
          </p:nvPr>
        </p:nvSpPr>
        <p:spPr>
          <a:xfrm>
            <a:off x="463725" y="445025"/>
            <a:ext cx="3651000" cy="41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3DF95398-9A54-41CB-0FE1-AA3C4F560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123"/>
            <a:ext cx="4456753" cy="4595853"/>
          </a:xfrm>
          <a:prstGeom prst="rect">
            <a:avLst/>
          </a:prstGeom>
        </p:spPr>
      </p:pic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69B92972-6756-E552-4A21-35B026B4B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2864" y="611360"/>
            <a:ext cx="3887411" cy="392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177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2"/>
          <p:cNvSpPr txBox="1">
            <a:spLocks noGrp="1"/>
          </p:cNvSpPr>
          <p:nvPr>
            <p:ph type="title"/>
          </p:nvPr>
        </p:nvSpPr>
        <p:spPr>
          <a:xfrm>
            <a:off x="463725" y="445025"/>
            <a:ext cx="3651000" cy="41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413" name="Google Shape;413;p62"/>
          <p:cNvSpPr txBox="1"/>
          <p:nvPr/>
        </p:nvSpPr>
        <p:spPr>
          <a:xfrm>
            <a:off x="4667416" y="143123"/>
            <a:ext cx="4349363" cy="4595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ctr" rtl="0">
              <a:lnSpc>
                <a:spcPct val="2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n-CA" sz="2800" dirty="0">
                <a:solidFill>
                  <a:srgbClr val="000000"/>
                </a:solidFill>
                <a:latin typeface="Biome" panose="020B0604020202020204" pitchFamily="34" charset="0"/>
                <a:ea typeface="Mulish"/>
                <a:cs typeface="Biome" panose="020B0604020202020204" pitchFamily="34" charset="0"/>
                <a:sym typeface="Mulish"/>
              </a:rPr>
              <a:t>Kubernetes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CA" dirty="0"/>
              <a:t>Kubernetes was developed by Google before being open-sourced in 2014.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CA" dirty="0"/>
              <a:t>Kubernetes is a descendant of Borg, a container orchestration platform used internally at Google.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CA" dirty="0"/>
              <a:t>Kubernetes is an orchestration platform for containers.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CA" dirty="0">
                <a:effectLst/>
                <a:latin typeface="Helvetica Neue" panose="02000503000000020004" pitchFamily="2" charset="0"/>
              </a:rPr>
              <a:t>Kubernetes handles the computing, networking, and storage on behalf of your workloads.</a:t>
            </a:r>
            <a:endParaRPr lang="en-CA" dirty="0"/>
          </a:p>
          <a:p>
            <a:pPr marL="342900" lvl="0" indent="-342900" algn="l" rtl="0">
              <a:lnSpc>
                <a:spcPct val="2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itchFamily="2" charset="2"/>
              <a:buChar char="q"/>
            </a:pPr>
            <a:endParaRPr lang="en-CA" sz="2800" dirty="0">
              <a:solidFill>
                <a:srgbClr val="000000"/>
              </a:solidFill>
              <a:latin typeface="Biome" panose="020B0604020202020204" pitchFamily="34" charset="0"/>
              <a:ea typeface="Mulish"/>
              <a:cs typeface="Biome" panose="020B0604020202020204" pitchFamily="34" charset="0"/>
              <a:sym typeface="Mulish"/>
            </a:endParaRP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A9938080-F22A-828D-9E60-3A3CBD83D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290" y="228198"/>
            <a:ext cx="4681030" cy="442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253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bridge&#10;&#10;Description automatically generated with low confidence">
            <a:extLst>
              <a:ext uri="{FF2B5EF4-FFF2-40B4-BE49-F238E27FC236}">
                <a16:creationId xmlns:a16="http://schemas.microsoft.com/office/drawing/2014/main" id="{DBB4D610-712C-90BC-8506-08F1668E1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17500"/>
            <a:ext cx="7772400" cy="437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761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640A9D3-D788-171A-E114-591FED639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41" y="730664"/>
            <a:ext cx="8876317" cy="368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412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2B4E1E43-AFBC-BF53-5F73-C1A443EE5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91" y="779544"/>
            <a:ext cx="8866418" cy="40477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73E38B-D665-5563-1225-F21AC8413544}"/>
              </a:ext>
            </a:extLst>
          </p:cNvPr>
          <p:cNvSpPr txBox="1"/>
          <p:nvPr/>
        </p:nvSpPr>
        <p:spPr>
          <a:xfrm>
            <a:off x="1691640" y="140750"/>
            <a:ext cx="5760720" cy="515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rtl="0">
              <a:lnSpc>
                <a:spcPct val="2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n-CA" sz="1600" b="1" dirty="0">
                <a:solidFill>
                  <a:srgbClr val="000000"/>
                </a:solidFill>
                <a:latin typeface="Biome" panose="020B0503030204020804" pitchFamily="34" charset="0"/>
                <a:ea typeface="Mulish"/>
                <a:cs typeface="Biome" panose="020B0503030204020804" pitchFamily="34" charset="0"/>
                <a:sym typeface="Mulish"/>
              </a:rPr>
              <a:t>Continuous Integration / Continuous Development</a:t>
            </a:r>
          </a:p>
        </p:txBody>
      </p:sp>
    </p:spTree>
    <p:extLst>
      <p:ext uri="{BB962C8B-B14F-4D97-AF65-F5344CB8AC3E}">
        <p14:creationId xmlns:p14="http://schemas.microsoft.com/office/powerpoint/2010/main" val="1690716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unburst chart&#10;&#10;Description automatically generated">
            <a:extLst>
              <a:ext uri="{FF2B5EF4-FFF2-40B4-BE49-F238E27FC236}">
                <a16:creationId xmlns:a16="http://schemas.microsoft.com/office/drawing/2014/main" id="{833CC9A9-5B10-5267-69D2-8AF827281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39" y="144831"/>
            <a:ext cx="8433014" cy="473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15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7516BB80-6A58-9C01-430A-481C53FCA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01" y="1124581"/>
            <a:ext cx="8521997" cy="277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46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dog&#10;&#10;Description automatically generated">
            <a:extLst>
              <a:ext uri="{FF2B5EF4-FFF2-40B4-BE49-F238E27FC236}">
                <a16:creationId xmlns:a16="http://schemas.microsoft.com/office/drawing/2014/main" id="{1C099AC1-0298-1493-3695-805482448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81" y="74938"/>
            <a:ext cx="7772400" cy="499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80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person, person, male&#10;&#10;Description automatically generated">
            <a:extLst>
              <a:ext uri="{FF2B5EF4-FFF2-40B4-BE49-F238E27FC236}">
                <a16:creationId xmlns:a16="http://schemas.microsoft.com/office/drawing/2014/main" id="{2FDAFC64-0A0C-59F7-307C-B4FADE175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215" y="0"/>
            <a:ext cx="563156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764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B95FF9FB-8515-E580-77C8-EE11B81D6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68670"/>
            <a:ext cx="7772400" cy="36350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DC71EE-7724-E62B-5576-8DE9E9CA2131}"/>
              </a:ext>
            </a:extLst>
          </p:cNvPr>
          <p:cNvSpPr txBox="1"/>
          <p:nvPr/>
        </p:nvSpPr>
        <p:spPr>
          <a:xfrm>
            <a:off x="2941983" y="4540195"/>
            <a:ext cx="3291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 Department of Defense 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575E497D-9E14-7FCB-4340-C6BA1465E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12" y="3795800"/>
            <a:ext cx="1097976" cy="115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88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/>
          <p:nvPr/>
        </p:nvSpPr>
        <p:spPr>
          <a:xfrm flipH="1">
            <a:off x="-86725" y="-189175"/>
            <a:ext cx="5167800" cy="5612400"/>
          </a:xfrm>
          <a:prstGeom prst="roundRect">
            <a:avLst>
              <a:gd name="adj" fmla="val 2418"/>
            </a:avLst>
          </a:prstGeom>
          <a:solidFill>
            <a:srgbClr val="FFFFFF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47625" dir="5400000" algn="bl" rotWithShape="0">
              <a:srgbClr val="4990E2">
                <a:alpha val="27000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78" name="Google Shape;78;p21"/>
          <p:cNvPicPr preferRelativeResize="0"/>
          <p:nvPr/>
        </p:nvPicPr>
        <p:blipFill rotWithShape="1">
          <a:blip r:embed="rId3">
            <a:alphaModFix/>
          </a:blip>
          <a:srcRect t="248" b="248"/>
          <a:stretch/>
        </p:blipFill>
        <p:spPr>
          <a:xfrm>
            <a:off x="5207270" y="664900"/>
            <a:ext cx="4071644" cy="4059528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21"/>
          <p:cNvSpPr txBox="1"/>
          <p:nvPr/>
        </p:nvSpPr>
        <p:spPr>
          <a:xfrm>
            <a:off x="405000" y="2815575"/>
            <a:ext cx="4234200" cy="21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" lvl="0" indent="-187959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800"/>
              <a:buFont typeface="Muli"/>
              <a:buChar char="●"/>
            </a:pPr>
            <a:endParaRPr sz="8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0" name="Google Shape;80;p21"/>
          <p:cNvSpPr txBox="1"/>
          <p:nvPr/>
        </p:nvSpPr>
        <p:spPr>
          <a:xfrm>
            <a:off x="352650" y="602575"/>
            <a:ext cx="4338900" cy="39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 b="1">
                <a:latin typeface="Mulish"/>
                <a:ea typeface="Mulish"/>
                <a:cs typeface="Mulish"/>
                <a:sym typeface="Mulish"/>
              </a:rPr>
              <a:t>Outsmart Social</a:t>
            </a:r>
            <a:br>
              <a:rPr lang="en" sz="1800">
                <a:solidFill>
                  <a:srgbClr val="000000"/>
                </a:solidFill>
                <a:latin typeface="Mulish"/>
                <a:ea typeface="Mulish"/>
                <a:cs typeface="Mulish"/>
                <a:sym typeface="Mulish"/>
              </a:rPr>
            </a:br>
            <a:endParaRPr sz="800">
              <a:solidFill>
                <a:srgbClr val="000000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Mulish"/>
                <a:ea typeface="Mulish"/>
                <a:cs typeface="Mulish"/>
                <a:sym typeface="Mulish"/>
              </a:rPr>
              <a:t>A social media management platform that delivers sophisticated insights and workflow tools, keeping you in the know and saving </a:t>
            </a:r>
            <a:br>
              <a:rPr lang="en" sz="1000">
                <a:latin typeface="Mulish"/>
                <a:ea typeface="Mulish"/>
                <a:cs typeface="Mulish"/>
                <a:sym typeface="Mulish"/>
              </a:rPr>
            </a:br>
            <a:r>
              <a:rPr lang="en" sz="1000">
                <a:latin typeface="Mulish"/>
                <a:ea typeface="Mulish"/>
                <a:cs typeface="Mulish"/>
                <a:sym typeface="Mulish"/>
              </a:rPr>
              <a:t>you time — so you and your team can get back to marketing.</a:t>
            </a:r>
            <a:endParaRPr sz="1000"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4990E2"/>
                </a:solidFill>
                <a:latin typeface="Mulish"/>
                <a:ea typeface="Mulish"/>
                <a:cs typeface="Mulish"/>
                <a:sym typeface="Mulish"/>
              </a:rPr>
              <a:t>TRUSTED BY BRANDS OF ALL SIZES</a:t>
            </a:r>
            <a:endParaRPr sz="1000"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l" rtl="0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81" name="Google Shape;81;p21" descr="dashhudson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750" y="914400"/>
            <a:ext cx="1232775" cy="116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21"/>
          <p:cNvCxnSpPr/>
          <p:nvPr/>
        </p:nvCxnSpPr>
        <p:spPr>
          <a:xfrm rot="10800000">
            <a:off x="457600" y="2783762"/>
            <a:ext cx="4142100" cy="0"/>
          </a:xfrm>
          <a:prstGeom prst="straightConnector1">
            <a:avLst/>
          </a:prstGeom>
          <a:noFill/>
          <a:ln w="9525" cap="rnd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3" name="Google Shape;8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888" y="4182675"/>
            <a:ext cx="1008250" cy="21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1893" y="3559805"/>
            <a:ext cx="215074" cy="262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2025" y="3610586"/>
            <a:ext cx="931985" cy="161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25260" y="4206577"/>
            <a:ext cx="848346" cy="143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38146" y="3602884"/>
            <a:ext cx="770680" cy="131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21"/>
          <p:cNvPicPr preferRelativeResize="0"/>
          <p:nvPr/>
        </p:nvPicPr>
        <p:blipFill rotWithShape="1">
          <a:blip r:embed="rId10">
            <a:alphaModFix/>
          </a:blip>
          <a:srcRect t="36622" b="36975"/>
          <a:stretch/>
        </p:blipFill>
        <p:spPr>
          <a:xfrm>
            <a:off x="3157500" y="4212525"/>
            <a:ext cx="931973" cy="138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7130BDB8-CCD2-892A-6F34-220C9A430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60" y="109728"/>
            <a:ext cx="8224644" cy="474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23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6698416A-89B3-6E41-0090-3D862E69D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13" y="1122361"/>
            <a:ext cx="8913174" cy="289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32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7130BDB8-CCD2-892A-6F34-220C9A430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60" y="109728"/>
            <a:ext cx="8224644" cy="4745395"/>
          </a:xfrm>
          <a:prstGeom prst="rect">
            <a:avLst/>
          </a:prstGeom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9C75679E-07D8-9D77-D931-27B3E6AE8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817" y="2072977"/>
            <a:ext cx="885869" cy="818896"/>
          </a:xfrm>
          <a:prstGeom prst="rect">
            <a:avLst/>
          </a:prstGeom>
        </p:spPr>
      </p:pic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9C254FD4-96E6-1442-1752-AFAF5460E1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2264" y="3050540"/>
            <a:ext cx="1090422" cy="334966"/>
          </a:xfrm>
          <a:prstGeom prst="rect">
            <a:avLst/>
          </a:prstGeom>
        </p:spPr>
      </p:pic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4FC5FA97-7F68-06DC-A9FF-FFDEF3421E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060" y="3544173"/>
            <a:ext cx="600626" cy="598059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F4F385D3-7DED-31B9-9B27-212DF2AF6B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7167" y="3819270"/>
            <a:ext cx="890193" cy="74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325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2"/>
          <p:cNvSpPr txBox="1">
            <a:spLocks noGrp="1"/>
          </p:cNvSpPr>
          <p:nvPr>
            <p:ph type="title"/>
          </p:nvPr>
        </p:nvSpPr>
        <p:spPr>
          <a:xfrm>
            <a:off x="463725" y="445025"/>
            <a:ext cx="3651000" cy="41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413" name="Google Shape;413;p62"/>
          <p:cNvSpPr txBox="1"/>
          <p:nvPr/>
        </p:nvSpPr>
        <p:spPr>
          <a:xfrm>
            <a:off x="4667416" y="143123"/>
            <a:ext cx="4349363" cy="4595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342900" indent="-342900">
              <a:lnSpc>
                <a:spcPct val="200000"/>
              </a:lnSpc>
              <a:spcBef>
                <a:spcPts val="200"/>
              </a:spcBef>
              <a:buSzPts val="1100"/>
              <a:buFont typeface="Wingdings" pitchFamily="2" charset="2"/>
              <a:buChar char="q"/>
            </a:pPr>
            <a:r>
              <a:rPr lang="en-CA" sz="2800" dirty="0">
                <a:latin typeface="Biome" panose="020B0604020202020204" pitchFamily="34" charset="0"/>
                <a:ea typeface="Mulish"/>
                <a:cs typeface="Biome" panose="020B0604020202020204" pitchFamily="34" charset="0"/>
                <a:sym typeface="Mulish"/>
              </a:rPr>
              <a:t>Code</a:t>
            </a:r>
            <a:endParaRPr lang="en-CA" sz="2800" dirty="0">
              <a:solidFill>
                <a:srgbClr val="000000"/>
              </a:solidFill>
              <a:latin typeface="Biome" panose="020B0604020202020204" pitchFamily="34" charset="0"/>
              <a:ea typeface="Mulish"/>
              <a:cs typeface="Biome" panose="020B0604020202020204" pitchFamily="34" charset="0"/>
              <a:sym typeface="Mulish"/>
            </a:endParaRPr>
          </a:p>
          <a:p>
            <a:pPr marL="457200" lvl="3" indent="-457200">
              <a:lnSpc>
                <a:spcPct val="200000"/>
              </a:lnSpc>
              <a:spcBef>
                <a:spcPts val="200"/>
              </a:spcBef>
              <a:buSzPts val="1100"/>
              <a:buFont typeface="Wingdings" pitchFamily="2" charset="2"/>
              <a:buChar char="ü"/>
            </a:pPr>
            <a:r>
              <a:rPr lang="en-CA" sz="1600" dirty="0">
                <a:latin typeface="Biome" panose="020B0604020202020204" pitchFamily="34" charset="0"/>
                <a:ea typeface="Mulish"/>
                <a:cs typeface="Biome" panose="020B0604020202020204" pitchFamily="34" charset="0"/>
                <a:sym typeface="Mulish"/>
              </a:rPr>
              <a:t>Everything is Code</a:t>
            </a:r>
            <a:endParaRPr lang="en-CA" sz="1600" dirty="0">
              <a:solidFill>
                <a:srgbClr val="000000"/>
              </a:solidFill>
              <a:latin typeface="Biome" panose="020B0604020202020204" pitchFamily="34" charset="0"/>
              <a:ea typeface="Mulish"/>
              <a:cs typeface="Biome" panose="020B0604020202020204" pitchFamily="34" charset="0"/>
              <a:sym typeface="Mulish"/>
            </a:endParaRPr>
          </a:p>
          <a:p>
            <a:pPr marL="457200" lvl="3" indent="-457200">
              <a:lnSpc>
                <a:spcPct val="200000"/>
              </a:lnSpc>
              <a:spcBef>
                <a:spcPts val="200"/>
              </a:spcBef>
              <a:buSzPts val="1100"/>
              <a:buFont typeface="Wingdings" pitchFamily="2" charset="2"/>
              <a:buChar char="ü"/>
            </a:pPr>
            <a:r>
              <a:rPr lang="en-CA" sz="1600" dirty="0">
                <a:latin typeface="Biome" panose="020B0604020202020204" pitchFamily="34" charset="0"/>
                <a:ea typeface="Mulish"/>
                <a:cs typeface="Biome" panose="020B0604020202020204" pitchFamily="34" charset="0"/>
                <a:sym typeface="Mulish"/>
              </a:rPr>
              <a:t>Application Code, Infrastructure Code and Configuration Code</a:t>
            </a:r>
            <a:endParaRPr lang="en-CA" sz="1600" dirty="0">
              <a:solidFill>
                <a:srgbClr val="000000"/>
              </a:solidFill>
              <a:latin typeface="Biome" panose="020B0604020202020204" pitchFamily="34" charset="0"/>
              <a:ea typeface="Mulish"/>
              <a:cs typeface="Biome" panose="020B0604020202020204" pitchFamily="34" charset="0"/>
              <a:sym typeface="Mulish"/>
            </a:endParaRPr>
          </a:p>
          <a:p>
            <a:pPr marL="457200" lvl="3" indent="-457200">
              <a:lnSpc>
                <a:spcPct val="200000"/>
              </a:lnSpc>
              <a:spcBef>
                <a:spcPts val="200"/>
              </a:spcBef>
              <a:buSzPts val="1100"/>
              <a:buFont typeface="Wingdings" pitchFamily="2" charset="2"/>
              <a:buChar char="ü"/>
            </a:pPr>
            <a:r>
              <a:rPr lang="en-CA" sz="1600" dirty="0">
                <a:solidFill>
                  <a:srgbClr val="000000"/>
                </a:solidFill>
                <a:latin typeface="Biome" panose="020B0604020202020204" pitchFamily="34" charset="0"/>
                <a:ea typeface="Mulish"/>
                <a:cs typeface="Biome" panose="020B0604020202020204" pitchFamily="34" charset="0"/>
                <a:sym typeface="Mulish"/>
              </a:rPr>
              <a:t>Code Analysis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59772B3-8B7B-FFD8-CEF4-2EE1F9A1E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104" y="327102"/>
            <a:ext cx="4653104" cy="437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765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2"/>
          <p:cNvSpPr txBox="1">
            <a:spLocks noGrp="1"/>
          </p:cNvSpPr>
          <p:nvPr>
            <p:ph type="title"/>
          </p:nvPr>
        </p:nvSpPr>
        <p:spPr>
          <a:xfrm>
            <a:off x="463725" y="445025"/>
            <a:ext cx="3651000" cy="41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413" name="Google Shape;413;p62"/>
          <p:cNvSpPr txBox="1"/>
          <p:nvPr/>
        </p:nvSpPr>
        <p:spPr>
          <a:xfrm>
            <a:off x="4667416" y="143123"/>
            <a:ext cx="4349363" cy="4595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342900" indent="-342900">
              <a:lnSpc>
                <a:spcPct val="200000"/>
              </a:lnSpc>
              <a:spcBef>
                <a:spcPts val="200"/>
              </a:spcBef>
              <a:buSzPts val="1100"/>
              <a:buFont typeface="Wingdings" pitchFamily="2" charset="2"/>
              <a:buChar char="q"/>
            </a:pPr>
            <a:r>
              <a:rPr lang="en-CA" sz="2800" dirty="0">
                <a:latin typeface="Biome" panose="020B0604020202020204" pitchFamily="34" charset="0"/>
                <a:ea typeface="Mulish"/>
                <a:cs typeface="Biome" panose="020B0604020202020204" pitchFamily="34" charset="0"/>
                <a:sym typeface="Mulish"/>
              </a:rPr>
              <a:t>Container</a:t>
            </a:r>
            <a:endParaRPr lang="en-CA" sz="2800" dirty="0">
              <a:solidFill>
                <a:srgbClr val="000000"/>
              </a:solidFill>
              <a:latin typeface="Biome" panose="020B0604020202020204" pitchFamily="34" charset="0"/>
              <a:ea typeface="Mulish"/>
              <a:cs typeface="Biome" panose="020B0604020202020204" pitchFamily="34" charset="0"/>
              <a:sym typeface="Mulish"/>
            </a:endParaRPr>
          </a:p>
          <a:p>
            <a:pPr marL="457200" lvl="3" indent="-457200">
              <a:lnSpc>
                <a:spcPct val="200000"/>
              </a:lnSpc>
              <a:spcBef>
                <a:spcPts val="200"/>
              </a:spcBef>
              <a:buSzPts val="1100"/>
              <a:buFont typeface="Wingdings" pitchFamily="2" charset="2"/>
              <a:buChar char="ü"/>
            </a:pPr>
            <a:r>
              <a:rPr lang="en-CA" sz="1600" dirty="0">
                <a:latin typeface="Biome" panose="020B0604020202020204" pitchFamily="34" charset="0"/>
                <a:ea typeface="Mulish"/>
                <a:cs typeface="Biome" panose="020B0604020202020204" pitchFamily="34" charset="0"/>
                <a:sym typeface="Mulish"/>
              </a:rPr>
              <a:t>Standardize container images</a:t>
            </a:r>
          </a:p>
          <a:p>
            <a:pPr marL="457200" lvl="3" indent="-457200">
              <a:lnSpc>
                <a:spcPct val="200000"/>
              </a:lnSpc>
              <a:spcBef>
                <a:spcPts val="200"/>
              </a:spcBef>
              <a:buSzPts val="1100"/>
              <a:buFont typeface="Wingdings" pitchFamily="2" charset="2"/>
              <a:buChar char="ü"/>
            </a:pPr>
            <a:r>
              <a:rPr lang="en-CA" sz="1600" dirty="0">
                <a:latin typeface="Biome" panose="020B0604020202020204" pitchFamily="34" charset="0"/>
                <a:ea typeface="Mulish"/>
                <a:cs typeface="Biome" panose="020B0604020202020204" pitchFamily="34" charset="0"/>
                <a:sym typeface="Mulish"/>
              </a:rPr>
              <a:t>Use official and current images.</a:t>
            </a:r>
          </a:p>
          <a:p>
            <a:pPr marL="457200" lvl="3" indent="-457200">
              <a:lnSpc>
                <a:spcPct val="200000"/>
              </a:lnSpc>
              <a:spcBef>
                <a:spcPts val="200"/>
              </a:spcBef>
              <a:buSzPts val="1100"/>
              <a:buFont typeface="Wingdings" pitchFamily="2" charset="2"/>
              <a:buChar char="ü"/>
            </a:pPr>
            <a:r>
              <a:rPr lang="en-CA" sz="1600" dirty="0">
                <a:solidFill>
                  <a:srgbClr val="000000"/>
                </a:solidFill>
                <a:latin typeface="Biome" panose="020B0604020202020204" pitchFamily="34" charset="0"/>
                <a:ea typeface="Mulish"/>
                <a:cs typeface="Biome" panose="020B0604020202020204" pitchFamily="34" charset="0"/>
                <a:sym typeface="Mulish"/>
              </a:rPr>
              <a:t>Regularly scan Images</a:t>
            </a:r>
          </a:p>
          <a:p>
            <a:pPr marL="457200" lvl="3" indent="-457200">
              <a:lnSpc>
                <a:spcPct val="200000"/>
              </a:lnSpc>
              <a:spcBef>
                <a:spcPts val="200"/>
              </a:spcBef>
              <a:buSzPts val="1100"/>
              <a:buFont typeface="Wingdings" pitchFamily="2" charset="2"/>
              <a:buChar char="ü"/>
            </a:pPr>
            <a:r>
              <a:rPr lang="en-CA" sz="1600" dirty="0">
                <a:latin typeface="Biome" panose="020B0604020202020204" pitchFamily="34" charset="0"/>
                <a:ea typeface="Mulish"/>
                <a:cs typeface="Biome" panose="020B0604020202020204" pitchFamily="34" charset="0"/>
                <a:sym typeface="Mulish"/>
              </a:rPr>
              <a:t>Don’t run as a root</a:t>
            </a:r>
            <a:endParaRPr lang="en-CA" sz="1600" dirty="0">
              <a:solidFill>
                <a:srgbClr val="000000"/>
              </a:solidFill>
              <a:latin typeface="Biome" panose="020B0604020202020204" pitchFamily="34" charset="0"/>
              <a:ea typeface="Mulish"/>
              <a:cs typeface="Biome" panose="020B0604020202020204" pitchFamily="34" charset="0"/>
              <a:sym typeface="Mulish"/>
            </a:endParaRPr>
          </a:p>
          <a:p>
            <a:pPr marL="457200" lvl="3" indent="-457200">
              <a:lnSpc>
                <a:spcPct val="200000"/>
              </a:lnSpc>
              <a:spcBef>
                <a:spcPts val="200"/>
              </a:spcBef>
              <a:buSzPts val="1100"/>
              <a:buFont typeface="Wingdings" pitchFamily="2" charset="2"/>
              <a:buChar char="ü"/>
            </a:pPr>
            <a:r>
              <a:rPr lang="en-CA" sz="1600" dirty="0">
                <a:solidFill>
                  <a:srgbClr val="000000"/>
                </a:solidFill>
                <a:latin typeface="Biome" panose="020B0604020202020204" pitchFamily="34" charset="0"/>
                <a:ea typeface="Mulish"/>
                <a:cs typeface="Biome" panose="020B0604020202020204" pitchFamily="34" charset="0"/>
                <a:sym typeface="Mulish"/>
              </a:rPr>
              <a:t>Read-only root filesystem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B2FD4BB-F388-CCFF-B155-CFAB85306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16" y="143122"/>
            <a:ext cx="4359617" cy="459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48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ild looking at the camera&#10;&#10;Description automatically generated with low confidence">
            <a:extLst>
              <a:ext uri="{FF2B5EF4-FFF2-40B4-BE49-F238E27FC236}">
                <a16:creationId xmlns:a16="http://schemas.microsoft.com/office/drawing/2014/main" id="{8873271F-3F29-F25F-0573-3A49BAA47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446" y="0"/>
            <a:ext cx="56591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97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6670212-0FAB-90EA-F9E9-278E48056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396" y="0"/>
            <a:ext cx="65992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312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6609802-617B-7ED3-C897-BA17F1CD9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39" y="111318"/>
            <a:ext cx="8305521" cy="477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137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4B72149-B44E-ACB4-58C3-9B4E414B1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38" y="323548"/>
            <a:ext cx="8841323" cy="449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736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7F19165-B7D8-4C01-D89C-368B29DD0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22" y="67412"/>
            <a:ext cx="7905956" cy="484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99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whiteboard&#10;&#10;Description automatically generated with medium confidence">
            <a:extLst>
              <a:ext uri="{FF2B5EF4-FFF2-40B4-BE49-F238E27FC236}">
                <a16:creationId xmlns:a16="http://schemas.microsoft.com/office/drawing/2014/main" id="{9440D81F-6CA2-F764-93C9-932F47230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79055"/>
            <a:ext cx="7772400" cy="458539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application&#10;&#10;Description automatically generated">
            <a:extLst>
              <a:ext uri="{FF2B5EF4-FFF2-40B4-BE49-F238E27FC236}">
                <a16:creationId xmlns:a16="http://schemas.microsoft.com/office/drawing/2014/main" id="{7C45D9FA-351D-E897-2AF5-0C6935C1F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49" y="69669"/>
            <a:ext cx="7772400" cy="487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1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imeline&#10;&#10;Description automatically generated with low confidence">
            <a:extLst>
              <a:ext uri="{FF2B5EF4-FFF2-40B4-BE49-F238E27FC236}">
                <a16:creationId xmlns:a16="http://schemas.microsoft.com/office/drawing/2014/main" id="{051D48EE-E52A-2003-F59F-682D8779F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328" y="0"/>
            <a:ext cx="523334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76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D6F3054-367E-0D73-A1C0-F94990884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52" y="111610"/>
            <a:ext cx="8540496" cy="477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7714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1FDEC4C-FBD6-B63B-3EEB-F464B9780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870" y="61134"/>
            <a:ext cx="5867159" cy="502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135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959397F-9071-4B58-A4D3-4AA387749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296" y="0"/>
            <a:ext cx="657340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5351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00C48D9B-BF46-5D79-EEF8-9A36BE14C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79" y="69669"/>
            <a:ext cx="7772400" cy="487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219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DB2E0B2-BE32-CFA1-B6E7-EBCC94BA9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75101"/>
            <a:ext cx="7772400" cy="423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4508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, website&#10;&#10;Description automatically generated">
            <a:extLst>
              <a:ext uri="{FF2B5EF4-FFF2-40B4-BE49-F238E27FC236}">
                <a16:creationId xmlns:a16="http://schemas.microsoft.com/office/drawing/2014/main" id="{B2A86ACE-483B-BB68-827C-77B1D5594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45" y="95794"/>
            <a:ext cx="8087909" cy="477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6293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9B98D6BB-4945-6893-4C5C-202B1717A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22" y="0"/>
            <a:ext cx="74981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179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3B30C02-A5EC-0B66-03B4-4645CBFAB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1" y="390726"/>
            <a:ext cx="8891637" cy="436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86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42BA39A3-54C6-9262-B701-B9B1DA381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985" y="122665"/>
            <a:ext cx="6562513" cy="489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938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8F279D8E-E56F-CA04-D481-D13E6E8DB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51" y="504192"/>
            <a:ext cx="8971898" cy="398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70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DA95B33-BF54-7318-8AD7-40E7D1A4C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57" y="787106"/>
            <a:ext cx="8596886" cy="356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020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9D53A8-3305-F259-B94D-3F230C51D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29" y="103737"/>
            <a:ext cx="7772400" cy="493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450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68BB120-1AC1-2D73-719A-9883B4DC8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273005"/>
            <a:ext cx="8804524" cy="444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4861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DB6E37B-6249-3D08-E9CE-755B0602D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20309" cy="4874150"/>
          </a:xfrm>
          <a:prstGeom prst="rect">
            <a:avLst/>
          </a:prstGeom>
        </p:spPr>
      </p:pic>
      <p:sp>
        <p:nvSpPr>
          <p:cNvPr id="4" name="Google Shape;413;p62">
            <a:extLst>
              <a:ext uri="{FF2B5EF4-FFF2-40B4-BE49-F238E27FC236}">
                <a16:creationId xmlns:a16="http://schemas.microsoft.com/office/drawing/2014/main" id="{A531E868-BF51-2AE1-69C9-CC74A92E1BC4}"/>
              </a:ext>
            </a:extLst>
          </p:cNvPr>
          <p:cNvSpPr txBox="1"/>
          <p:nvPr/>
        </p:nvSpPr>
        <p:spPr>
          <a:xfrm>
            <a:off x="4738977" y="432774"/>
            <a:ext cx="4062666" cy="444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CA" sz="1600" b="1" u="sng" dirty="0">
                <a:solidFill>
                  <a:srgbClr val="000000"/>
                </a:solidFill>
                <a:latin typeface="Mulish"/>
                <a:ea typeface="Mulish"/>
                <a:cs typeface="Mulish"/>
                <a:sym typeface="Mulish"/>
              </a:rPr>
              <a:t>Recommendations:</a:t>
            </a:r>
          </a:p>
          <a:p>
            <a:pPr marL="0" lvl="0" indent="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CA" sz="1600" dirty="0">
              <a:solidFill>
                <a:srgbClr val="000000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ulish"/>
              </a:rPr>
              <a:t>Automate Security.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n-CA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ulish"/>
              </a:rPr>
              <a:t>Implement API Governance Program.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ulish"/>
              </a:rPr>
              <a:t>Standardize </a:t>
            </a:r>
            <a:r>
              <a:rPr lang="en-CA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Mulish"/>
              </a:rPr>
              <a:t>Container Images.</a:t>
            </a:r>
            <a:endParaRPr sz="16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Mulish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n-CA" sz="160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Implement secure code scan at PR (pull request) level. 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n-CA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Software Bill of Material (SBOM)</a:t>
            </a:r>
            <a:r>
              <a:rPr lang="en-CA" sz="160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n-CA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Peer Code review.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r>
              <a:rPr lang="en-CA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Make CI/CD Pipeline less Complex.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endParaRPr lang="en-CA" sz="160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</a:pPr>
            <a:endParaRPr lang="en-CA" sz="160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en-CA" sz="160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2118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4"/>
          <p:cNvSpPr txBox="1">
            <a:spLocks noGrp="1"/>
          </p:cNvSpPr>
          <p:nvPr>
            <p:ph type="title"/>
          </p:nvPr>
        </p:nvSpPr>
        <p:spPr>
          <a:xfrm>
            <a:off x="457200" y="2082757"/>
            <a:ext cx="82296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/>
              <a:t>Thanks!!!</a:t>
            </a:r>
            <a:br>
              <a:rPr lang="en-CA" sz="2200" dirty="0"/>
            </a:br>
            <a:br>
              <a:rPr lang="en-CA" sz="2200" dirty="0"/>
            </a:br>
            <a:r>
              <a:rPr lang="en-CA" sz="2200" dirty="0"/>
              <a:t>Questions?</a:t>
            </a:r>
            <a:endParaRPr sz="22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360E410A-8420-4F8A-601B-DD0964610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5" y="1072684"/>
            <a:ext cx="9012130" cy="332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3965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E0B5165-02AA-8196-8888-BAAE21615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96" y="107557"/>
            <a:ext cx="7772400" cy="492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231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DBF239AA-B355-CC38-9298-C4DA107C5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6977"/>
            <a:ext cx="7772400" cy="44099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3F1AD4-6884-B619-54FD-57F41A0E37D2}"/>
              </a:ext>
            </a:extLst>
          </p:cNvPr>
          <p:cNvSpPr txBox="1"/>
          <p:nvPr/>
        </p:nvSpPr>
        <p:spPr>
          <a:xfrm>
            <a:off x="2449002" y="4699221"/>
            <a:ext cx="43334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https://</a:t>
            </a:r>
            <a:r>
              <a:rPr lang="en-US" sz="800" dirty="0" err="1"/>
              <a:t>www.microsoft.com</a:t>
            </a:r>
            <a:r>
              <a:rPr lang="en-US" sz="800" dirty="0"/>
              <a:t>/</a:t>
            </a:r>
            <a:r>
              <a:rPr lang="en-US" sz="800" dirty="0" err="1"/>
              <a:t>en</a:t>
            </a:r>
            <a:r>
              <a:rPr lang="en-US" sz="800" dirty="0"/>
              <a:t>-us/security/blog/2023/04/06/</a:t>
            </a:r>
            <a:r>
              <a:rPr lang="en-US" sz="800" dirty="0" err="1"/>
              <a:t>devops</a:t>
            </a:r>
            <a:r>
              <a:rPr lang="en-US" sz="800" dirty="0"/>
              <a:t>-threat-matrix/</a:t>
            </a:r>
          </a:p>
        </p:txBody>
      </p:sp>
    </p:spTree>
    <p:extLst>
      <p:ext uri="{BB962C8B-B14F-4D97-AF65-F5344CB8AC3E}">
        <p14:creationId xmlns:p14="http://schemas.microsoft.com/office/powerpoint/2010/main" val="3529274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 txBox="1">
            <a:spLocks noGrp="1"/>
          </p:cNvSpPr>
          <p:nvPr>
            <p:ph type="title"/>
          </p:nvPr>
        </p:nvSpPr>
        <p:spPr>
          <a:xfrm>
            <a:off x="457200" y="455125"/>
            <a:ext cx="8229600" cy="7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DevOps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ulish"/>
                <a:ea typeface="Mulish"/>
                <a:cs typeface="Mulish"/>
                <a:sym typeface="Mulish"/>
              </a:rPr>
              <a:t>HISTORY</a:t>
            </a: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cxnSp>
        <p:nvCxnSpPr>
          <p:cNvPr id="101" name="Google Shape;101;p23"/>
          <p:cNvCxnSpPr>
            <a:stCxn id="102" idx="2"/>
            <a:endCxn id="103" idx="2"/>
          </p:cNvCxnSpPr>
          <p:nvPr/>
        </p:nvCxnSpPr>
        <p:spPr>
          <a:xfrm>
            <a:off x="847350" y="2310313"/>
            <a:ext cx="7316700" cy="0"/>
          </a:xfrm>
          <a:prstGeom prst="straightConnector1">
            <a:avLst/>
          </a:prstGeom>
          <a:noFill/>
          <a:ln w="28575" cap="flat" cmpd="sng">
            <a:solidFill>
              <a:srgbClr val="4990E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" name="Google Shape;102;p23"/>
          <p:cNvSpPr/>
          <p:nvPr/>
        </p:nvSpPr>
        <p:spPr>
          <a:xfrm>
            <a:off x="847350" y="2232463"/>
            <a:ext cx="155700" cy="155700"/>
          </a:xfrm>
          <a:prstGeom prst="ellipse">
            <a:avLst/>
          </a:prstGeom>
          <a:solidFill>
            <a:srgbClr val="4990E2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47625" dir="5400000" algn="bl" rotWithShape="0">
              <a:srgbClr val="4990E2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3"/>
          <p:cNvSpPr/>
          <p:nvPr/>
        </p:nvSpPr>
        <p:spPr>
          <a:xfrm>
            <a:off x="5237333" y="2232463"/>
            <a:ext cx="155700" cy="155700"/>
          </a:xfrm>
          <a:prstGeom prst="ellipse">
            <a:avLst/>
          </a:prstGeom>
          <a:solidFill>
            <a:srgbClr val="4990E2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47625" dir="5400000" algn="bl" rotWithShape="0">
              <a:srgbClr val="4990E2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3"/>
          <p:cNvSpPr txBox="1"/>
          <p:nvPr/>
        </p:nvSpPr>
        <p:spPr>
          <a:xfrm>
            <a:off x="249150" y="1792165"/>
            <a:ext cx="13521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Mulish"/>
                <a:ea typeface="Mulish"/>
                <a:cs typeface="Mulish"/>
                <a:sym typeface="Mulish"/>
              </a:rPr>
              <a:t>2007</a:t>
            </a:r>
            <a:endParaRPr sz="1200" b="1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8163988" y="2232463"/>
            <a:ext cx="155700" cy="155700"/>
          </a:xfrm>
          <a:prstGeom prst="ellipse">
            <a:avLst/>
          </a:prstGeom>
          <a:solidFill>
            <a:srgbClr val="4990E2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47625" dir="5400000" algn="bl" rotWithShape="0">
              <a:srgbClr val="4990E2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3"/>
          <p:cNvSpPr/>
          <p:nvPr/>
        </p:nvSpPr>
        <p:spPr>
          <a:xfrm>
            <a:off x="2310678" y="2232463"/>
            <a:ext cx="155700" cy="155700"/>
          </a:xfrm>
          <a:prstGeom prst="ellipse">
            <a:avLst/>
          </a:prstGeom>
          <a:solidFill>
            <a:srgbClr val="4990E2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47625" dir="5400000" algn="bl" rotWithShape="0">
              <a:srgbClr val="4990E2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3"/>
          <p:cNvSpPr/>
          <p:nvPr/>
        </p:nvSpPr>
        <p:spPr>
          <a:xfrm>
            <a:off x="3774005" y="2232463"/>
            <a:ext cx="155700" cy="155700"/>
          </a:xfrm>
          <a:prstGeom prst="ellipse">
            <a:avLst/>
          </a:prstGeom>
          <a:solidFill>
            <a:srgbClr val="4990E2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47625" dir="5400000" algn="bl" rotWithShape="0">
              <a:srgbClr val="4990E2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3"/>
          <p:cNvSpPr/>
          <p:nvPr/>
        </p:nvSpPr>
        <p:spPr>
          <a:xfrm>
            <a:off x="6700660" y="2232463"/>
            <a:ext cx="155700" cy="155700"/>
          </a:xfrm>
          <a:prstGeom prst="ellipse">
            <a:avLst/>
          </a:prstGeom>
          <a:solidFill>
            <a:srgbClr val="4990E2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47625" dir="5400000" algn="bl" rotWithShape="0">
              <a:srgbClr val="4990E2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3"/>
          <p:cNvSpPr txBox="1"/>
          <p:nvPr/>
        </p:nvSpPr>
        <p:spPr>
          <a:xfrm>
            <a:off x="1721826" y="2498426"/>
            <a:ext cx="1312200" cy="1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91425" rIns="54000" bIns="91425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Andrew Shafer meets </a:t>
            </a:r>
            <a:r>
              <a:rPr lang="en" sz="1200">
                <a:solidFill>
                  <a:srgbClr val="231F20"/>
                </a:solidFill>
              </a:rPr>
              <a:t>Patrick Debois</a:t>
            </a:r>
            <a:r>
              <a:rPr lang="en" sz="7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endParaRPr sz="7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0" name="Google Shape;110;p23"/>
          <p:cNvSpPr txBox="1"/>
          <p:nvPr/>
        </p:nvSpPr>
        <p:spPr>
          <a:xfrm>
            <a:off x="265735" y="2514036"/>
            <a:ext cx="1312200" cy="11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91425" rIns="54000" bIns="91425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rgbClr val="231F20"/>
                </a:solidFill>
              </a:rPr>
              <a:t>Patrick Debois</a:t>
            </a:r>
            <a:endParaRPr sz="700">
              <a:solidFill>
                <a:srgbClr val="000000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1" name="Google Shape;111;p23"/>
          <p:cNvSpPr txBox="1"/>
          <p:nvPr/>
        </p:nvSpPr>
        <p:spPr>
          <a:xfrm>
            <a:off x="3196937" y="2498425"/>
            <a:ext cx="1312200" cy="1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91425" rIns="54000" bIns="91425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10+ Deploys a Day: Dev and Ops Cooperation at Flickr</a:t>
            </a:r>
            <a:endParaRPr sz="7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2" name="Google Shape;112;p23"/>
          <p:cNvSpPr txBox="1"/>
          <p:nvPr/>
        </p:nvSpPr>
        <p:spPr>
          <a:xfrm>
            <a:off x="4661275" y="2498439"/>
            <a:ext cx="1312200" cy="1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91425" rIns="18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rgbClr val="212121"/>
                </a:solidFill>
                <a:latin typeface="Mulish"/>
                <a:ea typeface="Mulish"/>
                <a:cs typeface="Mulish"/>
                <a:sym typeface="Mulish"/>
              </a:rPr>
              <a:t>DevOps Meetups</a:t>
            </a:r>
            <a:endParaRPr sz="12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3" name="Google Shape;113;p23"/>
          <p:cNvSpPr txBox="1"/>
          <p:nvPr/>
        </p:nvSpPr>
        <p:spPr>
          <a:xfrm>
            <a:off x="6122403" y="2498437"/>
            <a:ext cx="1312200" cy="1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91425" rIns="54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rgbClr val="212121"/>
                </a:solidFill>
                <a:latin typeface="Mulish"/>
                <a:ea typeface="Mulish"/>
                <a:cs typeface="Mulish"/>
                <a:sym typeface="Mulish"/>
              </a:rPr>
              <a:t>The Phoenix Project - Gene Kim</a:t>
            </a:r>
            <a:endParaRPr sz="12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4" name="Google Shape;114;p23"/>
          <p:cNvSpPr txBox="1"/>
          <p:nvPr/>
        </p:nvSpPr>
        <p:spPr>
          <a:xfrm>
            <a:off x="1714875" y="1792165"/>
            <a:ext cx="13521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2008</a:t>
            </a:r>
            <a:endParaRPr sz="1200" b="1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5" name="Google Shape;115;p23"/>
          <p:cNvSpPr txBox="1"/>
          <p:nvPr/>
        </p:nvSpPr>
        <p:spPr>
          <a:xfrm>
            <a:off x="3173350" y="1792165"/>
            <a:ext cx="13521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2009</a:t>
            </a:r>
            <a:endParaRPr sz="1200" b="1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6" name="Google Shape;116;p23"/>
          <p:cNvSpPr txBox="1"/>
          <p:nvPr/>
        </p:nvSpPr>
        <p:spPr>
          <a:xfrm>
            <a:off x="4641475" y="1792165"/>
            <a:ext cx="13521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2010-2012</a:t>
            </a:r>
            <a:endParaRPr sz="1200" b="1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7" name="Google Shape;117;p23"/>
          <p:cNvSpPr txBox="1"/>
          <p:nvPr/>
        </p:nvSpPr>
        <p:spPr>
          <a:xfrm>
            <a:off x="6096361" y="1792165"/>
            <a:ext cx="13521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2013</a:t>
            </a:r>
            <a:endParaRPr sz="1200" b="1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8" name="Google Shape;118;p23"/>
          <p:cNvSpPr txBox="1"/>
          <p:nvPr/>
        </p:nvSpPr>
        <p:spPr>
          <a:xfrm>
            <a:off x="7557855" y="1792165"/>
            <a:ext cx="13521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2022</a:t>
            </a:r>
            <a:endParaRPr sz="1200" b="1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9" name="Google Shape;119;p23"/>
          <p:cNvSpPr txBox="1"/>
          <p:nvPr/>
        </p:nvSpPr>
        <p:spPr>
          <a:xfrm>
            <a:off x="7583528" y="2498437"/>
            <a:ext cx="1312200" cy="1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91425" rIns="54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rgbClr val="212121"/>
                </a:solidFill>
                <a:latin typeface="Mulish"/>
                <a:ea typeface="Mulish"/>
                <a:cs typeface="Mulish"/>
                <a:sym typeface="Mulish"/>
              </a:rPr>
              <a:t>GitLab Survey 44% Organizations use DevOps Practices</a:t>
            </a:r>
            <a:endParaRPr sz="12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95B5693-ECD6-CC06-83AE-E087768E3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51" y="0"/>
            <a:ext cx="7772400" cy="491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691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2"/>
          <p:cNvSpPr txBox="1">
            <a:spLocks noGrp="1"/>
          </p:cNvSpPr>
          <p:nvPr>
            <p:ph type="title"/>
          </p:nvPr>
        </p:nvSpPr>
        <p:spPr>
          <a:xfrm>
            <a:off x="463725" y="445025"/>
            <a:ext cx="3651000" cy="41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413" name="Google Shape;413;p62"/>
          <p:cNvSpPr txBox="1"/>
          <p:nvPr/>
        </p:nvSpPr>
        <p:spPr>
          <a:xfrm>
            <a:off x="4667416" y="143123"/>
            <a:ext cx="4349363" cy="4595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342900" indent="-342900">
              <a:lnSpc>
                <a:spcPct val="200000"/>
              </a:lnSpc>
              <a:spcBef>
                <a:spcPts val="200"/>
              </a:spcBef>
              <a:buSzPts val="1100"/>
              <a:buFont typeface="Wingdings" pitchFamily="2" charset="2"/>
              <a:buChar char="q"/>
            </a:pPr>
            <a:r>
              <a:rPr lang="en-CA" sz="2800" dirty="0">
                <a:latin typeface="Biome" panose="020B0604020202020204" pitchFamily="34" charset="0"/>
                <a:ea typeface="Mulish"/>
                <a:cs typeface="Biome" panose="020B0604020202020204" pitchFamily="34" charset="0"/>
                <a:sym typeface="Mulish"/>
              </a:rPr>
              <a:t>Microservices</a:t>
            </a:r>
            <a:endParaRPr lang="en-CA" sz="2800" dirty="0">
              <a:solidFill>
                <a:srgbClr val="000000"/>
              </a:solidFill>
              <a:latin typeface="Biome" panose="020B0604020202020204" pitchFamily="34" charset="0"/>
              <a:ea typeface="Mulish"/>
              <a:cs typeface="Biome" panose="020B0604020202020204" pitchFamily="34" charset="0"/>
              <a:sym typeface="Mulish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itchFamily="2" charset="2"/>
              <a:buChar char="q"/>
            </a:pPr>
            <a:r>
              <a:rPr lang="en-CA" sz="2800" dirty="0">
                <a:solidFill>
                  <a:srgbClr val="000000"/>
                </a:solidFill>
                <a:latin typeface="Biome" panose="020B0604020202020204" pitchFamily="34" charset="0"/>
                <a:ea typeface="Mulish"/>
                <a:cs typeface="Biome" panose="020B0604020202020204" pitchFamily="34" charset="0"/>
                <a:sym typeface="Mulish"/>
              </a:rPr>
              <a:t>Containers </a:t>
            </a:r>
          </a:p>
          <a:p>
            <a:pPr marL="342900" lvl="0" indent="-342900" algn="l" rtl="0">
              <a:lnSpc>
                <a:spcPct val="2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itchFamily="2" charset="2"/>
              <a:buChar char="q"/>
            </a:pPr>
            <a:r>
              <a:rPr lang="en-CA" sz="2800" dirty="0">
                <a:solidFill>
                  <a:srgbClr val="000000"/>
                </a:solidFill>
                <a:latin typeface="Biome" panose="020B0604020202020204" pitchFamily="34" charset="0"/>
                <a:ea typeface="Mulish"/>
                <a:cs typeface="Biome" panose="020B0604020202020204" pitchFamily="34" charset="0"/>
                <a:sym typeface="Mulish"/>
              </a:rPr>
              <a:t>Kubernetes</a:t>
            </a:r>
          </a:p>
          <a:p>
            <a:pPr marL="342900" indent="-342900">
              <a:lnSpc>
                <a:spcPct val="200000"/>
              </a:lnSpc>
              <a:spcBef>
                <a:spcPts val="200"/>
              </a:spcBef>
              <a:buSzPts val="1100"/>
              <a:buFont typeface="Wingdings" pitchFamily="2" charset="2"/>
              <a:buChar char="q"/>
            </a:pPr>
            <a:r>
              <a:rPr lang="en-CA" sz="2800" dirty="0">
                <a:solidFill>
                  <a:srgbClr val="000000"/>
                </a:solidFill>
                <a:latin typeface="Biome" panose="020B0604020202020204" pitchFamily="34" charset="0"/>
                <a:ea typeface="Mulish"/>
                <a:cs typeface="Biome" panose="020B0604020202020204" pitchFamily="34" charset="0"/>
                <a:sym typeface="Mulish"/>
              </a:rPr>
              <a:t>CI/CD</a:t>
            </a:r>
            <a:endParaRPr sz="2800" dirty="0">
              <a:solidFill>
                <a:srgbClr val="000000"/>
              </a:solidFill>
              <a:latin typeface="Biome" panose="020B0604020202020204" pitchFamily="34" charset="0"/>
              <a:ea typeface="Mulish"/>
              <a:cs typeface="Biome" panose="020B0604020202020204" pitchFamily="34" charset="0"/>
              <a:sym typeface="Mulish"/>
            </a:endParaRPr>
          </a:p>
          <a:p>
            <a:pPr marL="342900" indent="-342900">
              <a:lnSpc>
                <a:spcPct val="200000"/>
              </a:lnSpc>
              <a:spcBef>
                <a:spcPts val="200"/>
              </a:spcBef>
              <a:buSzPts val="1100"/>
              <a:buFont typeface="Wingdings" pitchFamily="2" charset="2"/>
              <a:buChar char="q"/>
            </a:pPr>
            <a:r>
              <a:rPr lang="en-CA" sz="2800" dirty="0">
                <a:solidFill>
                  <a:srgbClr val="000000"/>
                </a:solidFill>
                <a:latin typeface="Biome" panose="020B0604020202020204" pitchFamily="34" charset="0"/>
                <a:ea typeface="Mulish"/>
                <a:cs typeface="Biome" panose="020B0604020202020204" pitchFamily="34" charset="0"/>
                <a:sym typeface="Mulish"/>
              </a:rPr>
              <a:t>Cloud</a:t>
            </a:r>
            <a:endParaRPr lang="en-CA" sz="2000" dirty="0">
              <a:solidFill>
                <a:schemeClr val="tx1"/>
              </a:solidFill>
              <a:effectLst/>
              <a:latin typeface="Biome" panose="020B0604020202020204" pitchFamily="34" charset="0"/>
              <a:cs typeface="Biome" panose="020B0604020202020204" pitchFamily="34" charset="0"/>
            </a:endParaRPr>
          </a:p>
        </p:txBody>
      </p:sp>
      <p:pic>
        <p:nvPicPr>
          <p:cNvPr id="3" name="Picture 2" descr="Diagram, venn diagram&#10;&#10;Description automatically generated">
            <a:extLst>
              <a:ext uri="{FF2B5EF4-FFF2-40B4-BE49-F238E27FC236}">
                <a16:creationId xmlns:a16="http://schemas.microsoft.com/office/drawing/2014/main" id="{3DF39FDB-5533-B32F-80D4-FD06AEBF9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1076"/>
            <a:ext cx="4414056" cy="427098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2"/>
          <p:cNvSpPr txBox="1">
            <a:spLocks noGrp="1"/>
          </p:cNvSpPr>
          <p:nvPr>
            <p:ph type="title"/>
          </p:nvPr>
        </p:nvSpPr>
        <p:spPr>
          <a:xfrm>
            <a:off x="463725" y="445025"/>
            <a:ext cx="3651000" cy="41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413" name="Google Shape;413;p62"/>
          <p:cNvSpPr txBox="1"/>
          <p:nvPr/>
        </p:nvSpPr>
        <p:spPr>
          <a:xfrm>
            <a:off x="4667416" y="143123"/>
            <a:ext cx="4349363" cy="4595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algn="ctr">
              <a:spcBef>
                <a:spcPts val="200"/>
              </a:spcBef>
              <a:buSzPts val="1100"/>
            </a:pPr>
            <a:r>
              <a:rPr lang="en-CA" sz="2800" dirty="0">
                <a:latin typeface="Biome" panose="020B0604020202020204" pitchFamily="34" charset="0"/>
                <a:ea typeface="Mulish"/>
                <a:cs typeface="Biome" panose="020B0604020202020204" pitchFamily="34" charset="0"/>
                <a:sym typeface="Mulish"/>
              </a:rPr>
              <a:t>Microservices</a:t>
            </a:r>
          </a:p>
          <a:p>
            <a:pPr algn="ctr">
              <a:spcBef>
                <a:spcPts val="200"/>
              </a:spcBef>
              <a:buSzPts val="1100"/>
            </a:pPr>
            <a:endParaRPr lang="en-CA" sz="2800" dirty="0">
              <a:latin typeface="Biome" panose="020B0604020202020204" pitchFamily="34" charset="0"/>
              <a:ea typeface="Mulish"/>
              <a:cs typeface="Biome" panose="020B0604020202020204" pitchFamily="34" charset="0"/>
              <a:sym typeface="Mulish"/>
            </a:endParaRPr>
          </a:p>
          <a:p>
            <a:pPr marL="342900" indent="-342900">
              <a:lnSpc>
                <a:spcPct val="200000"/>
              </a:lnSpc>
              <a:spcBef>
                <a:spcPts val="200"/>
              </a:spcBef>
              <a:buSzPts val="1100"/>
              <a:buFont typeface="Wingdings" pitchFamily="2" charset="2"/>
              <a:buChar char="ü"/>
            </a:pPr>
            <a:r>
              <a:rPr lang="en-CA" sz="2400" dirty="0">
                <a:latin typeface="Biome" panose="020B0503030204020804" pitchFamily="34" charset="0"/>
                <a:cs typeface="Biome" panose="020B0503030204020804" pitchFamily="34" charset="0"/>
              </a:rPr>
              <a:t>Autonomous</a:t>
            </a:r>
            <a:r>
              <a:rPr lang="en-CA" sz="2400" dirty="0">
                <a:latin typeface="Biome" panose="020B0503030204020804" pitchFamily="34" charset="0"/>
                <a:cs typeface="Biome" panose="020B0503030204020804" pitchFamily="34" charset="0"/>
                <a:sym typeface="Mulish"/>
              </a:rPr>
              <a:t> </a:t>
            </a:r>
          </a:p>
          <a:p>
            <a:pPr marL="342900" indent="-342900">
              <a:lnSpc>
                <a:spcPct val="200000"/>
              </a:lnSpc>
              <a:spcBef>
                <a:spcPts val="200"/>
              </a:spcBef>
              <a:buSzPts val="1100"/>
              <a:buFont typeface="Wingdings" pitchFamily="2" charset="2"/>
              <a:buChar char="ü"/>
            </a:pPr>
            <a:r>
              <a:rPr lang="en-CA" sz="2400" dirty="0">
                <a:latin typeface="Biome" panose="020B0503030204020804" pitchFamily="34" charset="0"/>
                <a:cs typeface="Biome" panose="020B0503030204020804" pitchFamily="34" charset="0"/>
              </a:rPr>
              <a:t>Agility</a:t>
            </a:r>
          </a:p>
          <a:p>
            <a:pPr marL="342900" indent="-342900">
              <a:lnSpc>
                <a:spcPct val="200000"/>
              </a:lnSpc>
              <a:spcBef>
                <a:spcPts val="200"/>
              </a:spcBef>
              <a:buSzPts val="1100"/>
              <a:buFont typeface="Wingdings" pitchFamily="2" charset="2"/>
              <a:buChar char="ü"/>
            </a:pPr>
            <a:r>
              <a:rPr lang="en-CA" sz="2400" dirty="0">
                <a:latin typeface="Biome" panose="020B0503030204020804" pitchFamily="34" charset="0"/>
                <a:cs typeface="Biome" panose="020B0503030204020804" pitchFamily="34" charset="0"/>
              </a:rPr>
              <a:t>Technological Freedom</a:t>
            </a:r>
          </a:p>
          <a:p>
            <a:pPr marL="342900" indent="-342900">
              <a:lnSpc>
                <a:spcPct val="200000"/>
              </a:lnSpc>
              <a:spcBef>
                <a:spcPts val="200"/>
              </a:spcBef>
              <a:buSzPts val="1100"/>
              <a:buFont typeface="Wingdings" pitchFamily="2" charset="2"/>
              <a:buChar char="ü"/>
            </a:pPr>
            <a:r>
              <a:rPr lang="en-CA" sz="2400" dirty="0">
                <a:latin typeface="Biome" panose="020B0503030204020804" pitchFamily="34" charset="0"/>
                <a:cs typeface="Biome" panose="020B0503030204020804" pitchFamily="34" charset="0"/>
              </a:rPr>
              <a:t>Resilience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857EFC74-6519-3885-9697-0032FA7BF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23" y="-64825"/>
            <a:ext cx="42726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56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2"/>
          <p:cNvSpPr txBox="1">
            <a:spLocks noGrp="1"/>
          </p:cNvSpPr>
          <p:nvPr>
            <p:ph type="title"/>
          </p:nvPr>
        </p:nvSpPr>
        <p:spPr>
          <a:xfrm>
            <a:off x="463725" y="445025"/>
            <a:ext cx="3651000" cy="41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413" name="Google Shape;413;p62"/>
          <p:cNvSpPr txBox="1"/>
          <p:nvPr/>
        </p:nvSpPr>
        <p:spPr>
          <a:xfrm>
            <a:off x="4667416" y="143123"/>
            <a:ext cx="4349363" cy="4595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lvl="0" algn="ctr" rtl="0">
              <a:lnSpc>
                <a:spcPct val="2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n-CA" sz="2800" dirty="0">
                <a:solidFill>
                  <a:srgbClr val="000000"/>
                </a:solidFill>
                <a:latin typeface="Biome" panose="020B0604020202020204" pitchFamily="34" charset="0"/>
                <a:ea typeface="Mulish"/>
                <a:cs typeface="Biome" panose="020B0604020202020204" pitchFamily="34" charset="0"/>
                <a:sym typeface="Mulish"/>
              </a:rPr>
              <a:t>Containers</a:t>
            </a:r>
            <a:endParaRPr lang="en-CA" sz="2000" dirty="0">
              <a:solidFill>
                <a:srgbClr val="000000"/>
              </a:solidFill>
              <a:latin typeface="Biome" panose="020B0604020202020204" pitchFamily="34" charset="0"/>
              <a:ea typeface="Mulish"/>
              <a:cs typeface="Biome" panose="020B0604020202020204" pitchFamily="34" charset="0"/>
              <a:sym typeface="Mulish"/>
            </a:endParaRPr>
          </a:p>
          <a:p>
            <a:pPr marL="285750" lvl="2" indent="-285750">
              <a:lnSpc>
                <a:spcPct val="200000"/>
              </a:lnSpc>
              <a:spcBef>
                <a:spcPts val="200"/>
              </a:spcBef>
              <a:buSzPts val="1100"/>
              <a:buFont typeface="Wingdings" pitchFamily="2" charset="2"/>
              <a:buChar char="ü"/>
            </a:pPr>
            <a:r>
              <a:rPr lang="en-CA" sz="1800" i="1" dirty="0">
                <a:solidFill>
                  <a:srgbClr val="555555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Containers virtualize an OS in order to run multiple applications in one OS.</a:t>
            </a:r>
          </a:p>
          <a:p>
            <a:pPr marL="285750" lvl="2" indent="-285750">
              <a:lnSpc>
                <a:spcPct val="200000"/>
              </a:lnSpc>
              <a:spcBef>
                <a:spcPts val="200"/>
              </a:spcBef>
              <a:buSzPts val="1100"/>
              <a:buFont typeface="Wingdings" pitchFamily="2" charset="2"/>
              <a:buChar char="ü"/>
            </a:pPr>
            <a:r>
              <a:rPr lang="en-CA" sz="1800" i="1" dirty="0">
                <a:solidFill>
                  <a:srgbClr val="555555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VMs virtualize hardware to run multiple OS.</a:t>
            </a:r>
          </a:p>
          <a:p>
            <a:pPr lvl="0" algn="l" rtl="0">
              <a:lnSpc>
                <a:spcPct val="2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endParaRPr dirty="0">
              <a:solidFill>
                <a:srgbClr val="000000"/>
              </a:solidFill>
              <a:latin typeface="Biome" panose="020B0604020202020204" pitchFamily="34" charset="0"/>
              <a:ea typeface="Mulish"/>
              <a:cs typeface="Biome" panose="020B0604020202020204" pitchFamily="34" charset="0"/>
              <a:sym typeface="Mulish"/>
            </a:endParaRPr>
          </a:p>
          <a:p>
            <a:pPr marL="342900" lvl="0" indent="-342900" algn="l" rtl="0">
              <a:lnSpc>
                <a:spcPct val="2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Wingdings" pitchFamily="2" charset="2"/>
              <a:buChar char="q"/>
            </a:pPr>
            <a:endParaRPr sz="1000" dirty="0">
              <a:solidFill>
                <a:srgbClr val="000000"/>
              </a:solidFill>
              <a:latin typeface="Biome" panose="020B0604020202020204" pitchFamily="34" charset="0"/>
              <a:ea typeface="Mulish"/>
              <a:cs typeface="Biome" panose="020B0604020202020204" pitchFamily="34" charset="0"/>
              <a:sym typeface="Mulish"/>
            </a:endParaRP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3DF95398-9A54-41CB-0FE1-AA3C4F560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123"/>
            <a:ext cx="4456753" cy="459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23895"/>
      </p:ext>
    </p:extLst>
  </p:cSld>
  <p:clrMapOvr>
    <a:masterClrMapping/>
  </p:clrMapOvr>
</p:sld>
</file>

<file path=ppt/theme/theme1.xml><?xml version="1.0" encoding="utf-8"?>
<a:theme xmlns:a="http://schemas.openxmlformats.org/drawingml/2006/main" name="Dash Hudson">
  <a:themeElements>
    <a:clrScheme name="Simple Light">
      <a:dk1>
        <a:srgbClr val="000000"/>
      </a:dk1>
      <a:lt1>
        <a:srgbClr val="FFFFFF"/>
      </a:lt1>
      <a:dk2>
        <a:srgbClr val="4990E2"/>
      </a:dk2>
      <a:lt2>
        <a:srgbClr val="162B43"/>
      </a:lt2>
      <a:accent1>
        <a:srgbClr val="EAF2FC"/>
      </a:accent1>
      <a:accent2>
        <a:srgbClr val="FAFAFA"/>
      </a:accent2>
      <a:accent3>
        <a:srgbClr val="4990E2"/>
      </a:accent3>
      <a:accent4>
        <a:srgbClr val="27C449"/>
      </a:accent4>
      <a:accent5>
        <a:srgbClr val="E36042"/>
      </a:accent5>
      <a:accent6>
        <a:srgbClr val="F5A623"/>
      </a:accent6>
      <a:hlink>
        <a:srgbClr val="4990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25928</TotalTime>
  <Words>298</Words>
  <Application>Microsoft Macintosh PowerPoint</Application>
  <PresentationFormat>On-screen Show (16:9)</PresentationFormat>
  <Paragraphs>66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9" baseType="lpstr">
      <vt:lpstr>Mulish</vt:lpstr>
      <vt:lpstr>roboto</vt:lpstr>
      <vt:lpstr>Arial</vt:lpstr>
      <vt:lpstr>Mulish SemiBold</vt:lpstr>
      <vt:lpstr>Muli</vt:lpstr>
      <vt:lpstr>roboto</vt:lpstr>
      <vt:lpstr>Biome</vt:lpstr>
      <vt:lpstr>Helvetica Neue</vt:lpstr>
      <vt:lpstr>Mulish Light</vt:lpstr>
      <vt:lpstr>Wingdings</vt:lpstr>
      <vt:lpstr>Dash Hudson</vt:lpstr>
      <vt:lpstr>PowerPoint Presentation</vt:lpstr>
      <vt:lpstr>PowerPoint Presentation</vt:lpstr>
      <vt:lpstr>PowerPoint Presentation</vt:lpstr>
      <vt:lpstr>PowerPoint Presentation</vt:lpstr>
      <vt:lpstr>DevOps HISTORY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Thanks!!!  Questions?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Sonny J</cp:lastModifiedBy>
  <cp:revision>38</cp:revision>
  <dcterms:modified xsi:type="dcterms:W3CDTF">2023-04-19T16:04:27Z</dcterms:modified>
</cp:coreProperties>
</file>